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7" r:id="rId2"/>
    <p:sldId id="259" r:id="rId3"/>
    <p:sldId id="265" r:id="rId4"/>
    <p:sldId id="260" r:id="rId5"/>
    <p:sldId id="262" r:id="rId6"/>
    <p:sldId id="261" r:id="rId7"/>
    <p:sldId id="266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5" autoAdjust="0"/>
  </p:normalViewPr>
  <p:slideViewPr>
    <p:cSldViewPr snapToGrid="0" snapToObjects="1">
      <p:cViewPr varScale="1">
        <p:scale>
          <a:sx n="97" d="100"/>
          <a:sy n="97" d="100"/>
        </p:scale>
        <p:origin x="200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C4232-8C21-804A-B426-6B2FBBBEF031}" type="datetimeFigureOut">
              <a:rPr lang="en-US" smtClean="0"/>
              <a:t>12, 04, 2016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24C44-69F3-F947-8944-0D9377F62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9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53B0-ED79-A341-A51C-DE4CE6A6EDCB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686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11ECE-9320-B644-8EA6-BC0D2C8455E1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655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2379-6DE0-9140-9250-DA3BBC159E73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839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4172D-0CB9-3E43-9E72-BA8518F30B10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0419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D8D24-C3B2-BD4C-BD35-32D3CE99F440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9139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6262F-2407-194C-AF83-CB171B5C3E73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3416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5A45-C509-C140-9676-94A0AC3FBBC1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896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47FA0-02A2-C744-BD9B-E60B2E22A718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821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FBB2D-7FAA-E74A-9DBA-4FE1E1FCD0EF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107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2C9CD-3BEC-2F44-93CF-CCA700110A59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1631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D6249-04BC-5142-AF73-E43B1A97644B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45497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400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C0F7C-AC4F-744C-9756-19A7609212D1}" type="datetime1">
              <a:rPr lang="en-CA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2016-04-12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593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Lesion Detection in whole Histopathology </a:t>
            </a:r>
            <a:r>
              <a:rPr lang="en-US" dirty="0"/>
              <a:t>S</a:t>
            </a:r>
            <a:r>
              <a:rPr lang="en-US" dirty="0" smtClean="0"/>
              <a:t>lides with </a:t>
            </a:r>
            <a:br>
              <a:rPr lang="en-US" dirty="0" smtClean="0"/>
            </a:br>
            <a:r>
              <a:rPr lang="en-US" dirty="0" smtClean="0"/>
              <a:t>Multi-scale Deep </a:t>
            </a:r>
            <a:r>
              <a:rPr lang="en-US" dirty="0"/>
              <a:t>L</a:t>
            </a:r>
            <a:r>
              <a:rPr lang="en-US" dirty="0" smtClean="0"/>
              <a:t>earning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78353"/>
            <a:ext cx="6400800" cy="215194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ISBI Camelyon16 Challenge</a:t>
            </a:r>
          </a:p>
          <a:p>
            <a:r>
              <a:rPr lang="en-US" dirty="0" smtClean="0"/>
              <a:t>Prague, April 13, 2016</a:t>
            </a:r>
          </a:p>
          <a:p>
            <a:r>
              <a:rPr lang="en-US" dirty="0" smtClean="0"/>
              <a:t>Oren Kraus, University of </a:t>
            </a:r>
            <a:r>
              <a:rPr lang="en-US" dirty="0" smtClean="0"/>
              <a:t>Toronto</a:t>
            </a:r>
          </a:p>
          <a:p>
            <a:r>
              <a:rPr lang="en-US" dirty="0"/>
              <a:t>oren.kraus@mail.utoronto.ca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060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Camelyon16 challenge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Detection of lymph node metastasis </a:t>
            </a:r>
          </a:p>
          <a:p>
            <a:r>
              <a:rPr lang="en-US" dirty="0" smtClean="0"/>
              <a:t>First challenge using whole slide images</a:t>
            </a:r>
          </a:p>
          <a:p>
            <a:r>
              <a:rPr lang="en-US" dirty="0"/>
              <a:t>Deep learning has achieved state-of-the-art performance on segmentation and classification</a:t>
            </a:r>
          </a:p>
          <a:p>
            <a:r>
              <a:rPr lang="en-US" dirty="0"/>
              <a:t>Recently applied to mitosis detection in histology images (</a:t>
            </a:r>
            <a:r>
              <a:rPr lang="en-US" dirty="0" err="1"/>
              <a:t>Cireşan</a:t>
            </a:r>
            <a:r>
              <a:rPr lang="en-US" dirty="0"/>
              <a:t> et al., 2013</a:t>
            </a:r>
            <a:r>
              <a:rPr lang="en-US" dirty="0" smtClean="0"/>
              <a:t>)</a:t>
            </a:r>
          </a:p>
          <a:p>
            <a:r>
              <a:rPr lang="en-US" dirty="0" smtClean="0"/>
              <a:t>Challenges for deep learning</a:t>
            </a:r>
          </a:p>
          <a:p>
            <a:pPr lvl="1"/>
            <a:r>
              <a:rPr lang="en-US" dirty="0" smtClean="0"/>
              <a:t>Multiple scales</a:t>
            </a:r>
          </a:p>
          <a:p>
            <a:pPr lvl="1"/>
            <a:r>
              <a:rPr lang="en-US" dirty="0" smtClean="0"/>
              <a:t>Large images to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560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bi_figures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74" y="1495364"/>
            <a:ext cx="7587842" cy="49502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Challenge: Multi-scale, large images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6688" y="5944662"/>
            <a:ext cx="2191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Resolution: 6.8 </a:t>
            </a:r>
            <a:r>
              <a:rPr lang="en-US" sz="1400" dirty="0" err="1" smtClean="0"/>
              <a:t>μm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Size: 2048x2048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5271606" y="1506704"/>
            <a:ext cx="2191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Resolution: 3.6 </a:t>
            </a:r>
            <a:r>
              <a:rPr lang="en-US" sz="1400" dirty="0" err="1" smtClean="0"/>
              <a:t>μm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Size: 4096x3584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839573" y="2974789"/>
            <a:ext cx="2191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Resolution: 1.8 </a:t>
            </a:r>
            <a:r>
              <a:rPr lang="en-US" sz="1400" dirty="0" err="1" smtClean="0"/>
              <a:t>μm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Size: </a:t>
            </a:r>
            <a:r>
              <a:rPr lang="en-US" sz="1400" b="1" dirty="0" smtClean="0">
                <a:solidFill>
                  <a:srgbClr val="C0504D"/>
                </a:solidFill>
              </a:rPr>
              <a:t>7680x7168</a:t>
            </a:r>
            <a:endParaRPr lang="en-US" sz="1400" b="1" dirty="0">
              <a:solidFill>
                <a:srgbClr val="C0504D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9573" y="3831603"/>
            <a:ext cx="163428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Resolution: 0.9 </a:t>
            </a:r>
            <a:r>
              <a:rPr lang="en-US" sz="1400" dirty="0" err="1" smtClean="0"/>
              <a:t>μm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Size: </a:t>
            </a:r>
            <a:r>
              <a:rPr lang="en-US" sz="1400" b="1" dirty="0" smtClean="0">
                <a:solidFill>
                  <a:schemeClr val="accent2"/>
                </a:solidFill>
              </a:rPr>
              <a:t>15,360x13,824</a:t>
            </a:r>
            <a:endParaRPr lang="en-US" sz="1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7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Convolutional Network Ensemble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09732" y="3490021"/>
            <a:ext cx="16746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fully </a:t>
            </a:r>
          </a:p>
          <a:p>
            <a:r>
              <a:rPr lang="en-US" dirty="0" smtClean="0"/>
              <a:t>convolutional </a:t>
            </a:r>
          </a:p>
          <a:p>
            <a:r>
              <a:rPr lang="en-US" dirty="0" smtClean="0"/>
              <a:t>networks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09732" y="2002264"/>
            <a:ext cx="1827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dirty="0" smtClean="0"/>
              <a:t>ligned cropped samples across four scales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09733" y="5133212"/>
            <a:ext cx="1477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ground </a:t>
            </a:r>
          </a:p>
          <a:p>
            <a:r>
              <a:rPr lang="en-US" dirty="0"/>
              <a:t>t</a:t>
            </a:r>
            <a:r>
              <a:rPr lang="en-US" dirty="0" smtClean="0"/>
              <a:t>ruth labels</a:t>
            </a:r>
            <a:endParaRPr lang="en-US" dirty="0"/>
          </a:p>
        </p:txBody>
      </p:sp>
      <p:pic>
        <p:nvPicPr>
          <p:cNvPr id="10" name="Picture 9" descr="isbi_figures_2_noOverla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7830"/>
            <a:ext cx="6752699" cy="528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4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Whole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5" name="Picture 4" descr="isbi_figures_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23" y="1284713"/>
            <a:ext cx="7545551" cy="53977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61075" y="3631607"/>
            <a:ext cx="658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level 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3731" y="4864576"/>
            <a:ext cx="1121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</a:t>
            </a:r>
            <a:r>
              <a:rPr lang="en-US" sz="1400" dirty="0" smtClean="0">
                <a:solidFill>
                  <a:schemeClr val="bg1"/>
                </a:solidFill>
              </a:rPr>
              <a:t>round truth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54707" y="3631607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Level 4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1075" y="6337511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Level 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54707" y="6337511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Level 2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45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Aggregating Across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6" name="Picture 5" descr="isbi_figures_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8" y="2642321"/>
            <a:ext cx="8456042" cy="32846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47605" y="1975238"/>
            <a:ext cx="196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  <a:r>
              <a:rPr lang="en-US" dirty="0" smtClean="0"/>
              <a:t>ean across scales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75412" y="1836739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dditional fully </a:t>
            </a:r>
          </a:p>
          <a:p>
            <a:pPr algn="ctr"/>
            <a:r>
              <a:rPr lang="en-US" dirty="0" smtClean="0"/>
              <a:t>convolutional network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0758" y="5410431"/>
            <a:ext cx="1121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</a:t>
            </a:r>
            <a:r>
              <a:rPr lang="en-US" sz="1400" dirty="0" smtClean="0">
                <a:solidFill>
                  <a:schemeClr val="bg1"/>
                </a:solidFill>
              </a:rPr>
              <a:t>round truth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22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56244" y="1535202"/>
            <a:ext cx="8686800" cy="4632679"/>
            <a:chOff x="222821" y="1535202"/>
            <a:chExt cx="8686800" cy="4632679"/>
          </a:xfrm>
        </p:grpSpPr>
        <p:pic>
          <p:nvPicPr>
            <p:cNvPr id="6" name="Picture 5" descr="isbi_figure_5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21" y="1535202"/>
              <a:ext cx="8686800" cy="463267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23162" y="5881866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overlay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23162" y="4953696"/>
              <a:ext cx="98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g</a:t>
              </a:r>
              <a:r>
                <a:rPr lang="en-US" sz="1200" dirty="0" smtClean="0">
                  <a:solidFill>
                    <a:schemeClr val="bg1"/>
                  </a:solidFill>
                </a:rPr>
                <a:t>round truth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23162" y="4070085"/>
              <a:ext cx="10472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segmentation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3162" y="3108495"/>
              <a:ext cx="1228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lesion prediction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2821" y="2203602"/>
              <a:ext cx="3406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88</a:t>
              </a:r>
              <a:endParaRPr 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120507" y="2214635"/>
              <a:ext cx="3406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86</a:t>
              </a:r>
              <a:endParaRPr 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87548" y="2229647"/>
              <a:ext cx="3406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37</a:t>
              </a:r>
              <a:endParaRPr lang="en-US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56474" y="2229647"/>
              <a:ext cx="3406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25</a:t>
              </a:r>
              <a:endParaRPr lang="en-US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847414" y="2229647"/>
              <a:ext cx="3406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78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7250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6A43B-3737-7D4C-9731-AD3DA2B821E6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0379"/>
              </p:ext>
            </p:extLst>
          </p:nvPr>
        </p:nvGraphicFramePr>
        <p:xfrm>
          <a:off x="5876939" y="1808389"/>
          <a:ext cx="2612526" cy="3165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177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6738" marR="86738" marT="43369" marB="43369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detection sensitivity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rgbClr val="FFFFFF"/>
                          </a:solidFill>
                        </a:rPr>
                        <a:t>aveFP</a:t>
                      </a:r>
                      <a:endParaRPr lang="en-US" sz="1400" dirty="0">
                        <a:solidFill>
                          <a:srgbClr val="FFFFFF"/>
                        </a:solidFill>
                      </a:endParaRPr>
                    </a:p>
                  </a:txBody>
                  <a:tcPr marL="86738" marR="86738" marT="43369" marB="43369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bg1"/>
                          </a:solidFill>
                        </a:rPr>
                        <a:t>fully </a:t>
                      </a:r>
                      <a:r>
                        <a:rPr lang="en-US" sz="1400" dirty="0" err="1" smtClean="0">
                          <a:solidFill>
                            <a:schemeClr val="bg1"/>
                          </a:solidFill>
                        </a:rPr>
                        <a:t>conv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86738" marR="86738" marT="43369" marB="43369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bg1"/>
                          </a:solidFill>
                        </a:rPr>
                        <a:t>mean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86738" marR="86738" marT="43369" marB="43369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0.25</a:t>
                      </a:r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0.20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0.15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0.50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0.58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0.35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1.00</a:t>
                      </a:r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0.78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0.73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2.00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0.85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0.85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4.00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0.87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0.87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8.00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0.89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0.89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average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0.70</a:t>
                      </a:r>
                      <a:endParaRPr lang="en-US" sz="1400" b="1" dirty="0"/>
                    </a:p>
                  </a:txBody>
                  <a:tcPr marL="86738" marR="86738" marT="43369" marB="4336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0.64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8" name="Picture 7" descr="FRO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72" y="1797250"/>
            <a:ext cx="5079446" cy="33862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23168" y="1443394"/>
            <a:ext cx="112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Detection</a:t>
            </a:r>
            <a:endParaRPr lang="en-US" b="1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1375568" y="5316520"/>
            <a:ext cx="1439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Classification</a:t>
            </a:r>
            <a:endParaRPr lang="en-US" b="1" u="sng" dirty="0"/>
          </a:p>
        </p:txBody>
      </p:sp>
      <p:sp>
        <p:nvSpPr>
          <p:cNvPr id="11" name="TextBox 10"/>
          <p:cNvSpPr txBox="1"/>
          <p:nvPr/>
        </p:nvSpPr>
        <p:spPr>
          <a:xfrm>
            <a:off x="802571" y="5687803"/>
            <a:ext cx="5291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Logistic regression based on </a:t>
            </a:r>
            <a:r>
              <a:rPr lang="en-US" smtClean="0"/>
              <a:t>measurements from detected </a:t>
            </a:r>
            <a:r>
              <a:rPr lang="en-US" dirty="0" smtClean="0"/>
              <a:t>lesions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714586"/>
              </p:ext>
            </p:extLst>
          </p:nvPr>
        </p:nvGraphicFramePr>
        <p:xfrm>
          <a:off x="6553200" y="5323873"/>
          <a:ext cx="1741684" cy="1055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77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6738" marR="86738" marT="43369" marB="4336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AUC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</a:rPr>
                        <a:t>fully </a:t>
                      </a:r>
                      <a:r>
                        <a:rPr lang="en-US" sz="1400" dirty="0" err="1" smtClean="0">
                          <a:solidFill>
                            <a:schemeClr val="bg1"/>
                          </a:solidFill>
                        </a:rPr>
                        <a:t>conv</a:t>
                      </a:r>
                      <a:endParaRPr lang="en-US" sz="14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86738" marR="86738" marT="43369" marB="43369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0.93</a:t>
                      </a:r>
                      <a:endParaRPr lang="en-US" sz="1400" b="1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7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bg1"/>
                          </a:solidFill>
                        </a:rPr>
                        <a:t>mean</a:t>
                      </a:r>
                      <a:endParaRPr lang="en-US" sz="1400" dirty="0"/>
                    </a:p>
                  </a:txBody>
                  <a:tcPr marL="86738" marR="86738" marT="43369" marB="43369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0.85</a:t>
                      </a:r>
                      <a:endParaRPr lang="en-US" sz="1400" dirty="0"/>
                    </a:p>
                  </a:txBody>
                  <a:tcPr marL="86738" marR="86738" marT="43369" marB="4336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01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3127</TotalTime>
  <Words>212</Words>
  <Application>Microsoft Office PowerPoint</Application>
  <PresentationFormat>On-screen Show (4:3)</PresentationFormat>
  <Paragraphs>92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1_Office Theme</vt:lpstr>
      <vt:lpstr>Lesion Detection in whole Histopathology Slides with  Multi-scale Deep Learning </vt:lpstr>
      <vt:lpstr>Camelyon16 challenge </vt:lpstr>
      <vt:lpstr>Challenge: Multi-scale, large images</vt:lpstr>
      <vt:lpstr>Convolutional Network Ensemble</vt:lpstr>
      <vt:lpstr>Evaluating Whole Slides</vt:lpstr>
      <vt:lpstr>Aggregating Across Scales</vt:lpstr>
      <vt:lpstr>Segmentation Results</vt:lpstr>
      <vt:lpstr>Evaluation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Lesion detection in whole histopathology slides with  multi-scale deep learning</dc:title>
  <dc:creator>Oren Kraus</dc:creator>
  <cp:lastModifiedBy>Babak Ehteshami</cp:lastModifiedBy>
  <cp:revision>19</cp:revision>
  <dcterms:created xsi:type="dcterms:W3CDTF">2016-04-09T18:12:15Z</dcterms:created>
  <dcterms:modified xsi:type="dcterms:W3CDTF">2016-04-12T16:52:24Z</dcterms:modified>
</cp:coreProperties>
</file>